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01" d="100"/>
          <a:sy n="101" d="100"/>
        </p:scale>
        <p:origin x="126"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3563745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233623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0C27BB-EF37-4D5B-B026-4EBFD506D4F1}"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370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68C92C-F041-4948-8422-5B9302200C10}"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315227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68C92C-F041-4948-8422-5B9302200C10}"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0C27BB-EF37-4D5B-B026-4EBFD506D4F1}"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7562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68C92C-F041-4948-8422-5B9302200C10}"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133416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1614976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108919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77538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8C92C-F041-4948-8422-5B9302200C10}"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169279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8C92C-F041-4948-8422-5B9302200C10}"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295018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8C92C-F041-4948-8422-5B9302200C10}" type="datetimeFigureOut">
              <a:rPr lang="en-GB" smtClean="0"/>
              <a:t>31/07/2023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155452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8C92C-F041-4948-8422-5B9302200C10}" type="datetimeFigureOut">
              <a:rPr lang="en-GB" smtClean="0"/>
              <a:t>31/07/2023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389836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8C92C-F041-4948-8422-5B9302200C10}" type="datetimeFigureOut">
              <a:rPr lang="en-GB" smtClean="0"/>
              <a:t>31/07/2023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3261565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68C92C-F041-4948-8422-5B9302200C10}"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30307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68C92C-F041-4948-8422-5B9302200C10}"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0C27BB-EF37-4D5B-B026-4EBFD506D4F1}" type="slidenum">
              <a:rPr lang="en-GB" smtClean="0"/>
              <a:t>‹#›</a:t>
            </a:fld>
            <a:endParaRPr lang="en-GB"/>
          </a:p>
        </p:txBody>
      </p:sp>
    </p:spTree>
    <p:extLst>
      <p:ext uri="{BB962C8B-B14F-4D97-AF65-F5344CB8AC3E}">
        <p14:creationId xmlns:p14="http://schemas.microsoft.com/office/powerpoint/2010/main" val="358459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68C92C-F041-4948-8422-5B9302200C10}" type="datetimeFigureOut">
              <a:rPr lang="en-GB" smtClean="0"/>
              <a:t>31/07/2023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0C27BB-EF37-4D5B-B026-4EBFD506D4F1}" type="slidenum">
              <a:rPr lang="en-GB" smtClean="0"/>
              <a:t>‹#›</a:t>
            </a:fld>
            <a:endParaRPr lang="en-GB"/>
          </a:p>
        </p:txBody>
      </p:sp>
    </p:spTree>
    <p:extLst>
      <p:ext uri="{BB962C8B-B14F-4D97-AF65-F5344CB8AC3E}">
        <p14:creationId xmlns:p14="http://schemas.microsoft.com/office/powerpoint/2010/main" val="800069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F286-13A3-61EF-6CEE-68245BC004F6}"/>
              </a:ext>
            </a:extLst>
          </p:cNvPr>
          <p:cNvSpPr>
            <a:spLocks noGrp="1"/>
          </p:cNvSpPr>
          <p:nvPr>
            <p:ph type="ctrTitle"/>
          </p:nvPr>
        </p:nvSpPr>
        <p:spPr>
          <a:xfrm>
            <a:off x="838200" y="3950725"/>
            <a:ext cx="10515600" cy="1132696"/>
          </a:xfrm>
        </p:spPr>
        <p:txBody>
          <a:bodyPr>
            <a:normAutofit/>
          </a:bodyPr>
          <a:lstStyle/>
          <a:p>
            <a:r>
              <a:rPr lang="en-GB" sz="4400" dirty="0"/>
              <a:t>      The ‘new atheism’</a:t>
            </a:r>
          </a:p>
        </p:txBody>
      </p:sp>
      <p:sp>
        <p:nvSpPr>
          <p:cNvPr id="3" name="Subtitle 2">
            <a:extLst>
              <a:ext uri="{FF2B5EF4-FFF2-40B4-BE49-F238E27FC236}">
                <a16:creationId xmlns:a16="http://schemas.microsoft.com/office/drawing/2014/main" id="{01D0F419-2A73-A20D-57AA-EE20280FD11E}"/>
              </a:ext>
            </a:extLst>
          </p:cNvPr>
          <p:cNvSpPr>
            <a:spLocks noGrp="1"/>
          </p:cNvSpPr>
          <p:nvPr>
            <p:ph type="subTitle" idx="1"/>
          </p:nvPr>
        </p:nvSpPr>
        <p:spPr>
          <a:xfrm>
            <a:off x="838200" y="5145583"/>
            <a:ext cx="10515600" cy="1132696"/>
          </a:xfrm>
        </p:spPr>
        <p:txBody>
          <a:bodyPr>
            <a:normAutofit/>
          </a:bodyPr>
          <a:lstStyle/>
          <a:p>
            <a:r>
              <a:rPr lang="en-GB" dirty="0"/>
              <a:t>Faith without reason</a:t>
            </a:r>
          </a:p>
        </p:txBody>
      </p:sp>
      <p:pic>
        <p:nvPicPr>
          <p:cNvPr id="1026" name="Picture 2" descr="Richard Dawkins declares there are only two sexes as matter of science:  'That's all there is to it' | Fox News">
            <a:extLst>
              <a:ext uri="{FF2B5EF4-FFF2-40B4-BE49-F238E27FC236}">
                <a16:creationId xmlns:a16="http://schemas.microsoft.com/office/drawing/2014/main" id="{C48FECAE-E8E0-6EB2-CD85-1355D810E9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30177"/>
          <a:stretch/>
        </p:blipFill>
        <p:spPr bwMode="auto">
          <a:xfrm>
            <a:off x="1420261" y="304800"/>
            <a:ext cx="9392179" cy="3672406"/>
          </a:xfrm>
          <a:custGeom>
            <a:avLst/>
            <a:gdLst/>
            <a:ahLst/>
            <a:cxnLst/>
            <a:rect l="l" t="t" r="r" b="b"/>
            <a:pathLst>
              <a:path w="9392179" h="3672406">
                <a:moveTo>
                  <a:pt x="8328426" y="0"/>
                </a:moveTo>
                <a:cubicBezTo>
                  <a:pt x="8306669" y="212063"/>
                  <a:pt x="8209966" y="234386"/>
                  <a:pt x="8156780" y="365530"/>
                </a:cubicBezTo>
                <a:cubicBezTo>
                  <a:pt x="8193044" y="376692"/>
                  <a:pt x="8224472" y="390643"/>
                  <a:pt x="8255900" y="396224"/>
                </a:cubicBezTo>
                <a:cubicBezTo>
                  <a:pt x="8379195" y="424127"/>
                  <a:pt x="8497654" y="496675"/>
                  <a:pt x="8608861" y="619448"/>
                </a:cubicBezTo>
                <a:cubicBezTo>
                  <a:pt x="8693475" y="711528"/>
                  <a:pt x="8785341" y="750593"/>
                  <a:pt x="8877208" y="756173"/>
                </a:cubicBezTo>
                <a:cubicBezTo>
                  <a:pt x="8923141" y="758964"/>
                  <a:pt x="8971492" y="761754"/>
                  <a:pt x="9012590" y="795238"/>
                </a:cubicBezTo>
                <a:cubicBezTo>
                  <a:pt x="9053688" y="828721"/>
                  <a:pt x="9133466" y="814770"/>
                  <a:pt x="9106875" y="996140"/>
                </a:cubicBezTo>
                <a:cubicBezTo>
                  <a:pt x="9210828" y="1068688"/>
                  <a:pt x="9167313" y="1283542"/>
                  <a:pt x="9215663" y="1417476"/>
                </a:cubicBezTo>
                <a:cubicBezTo>
                  <a:pt x="9268849" y="1565363"/>
                  <a:pt x="9300277" y="1746734"/>
                  <a:pt x="9370386" y="1872297"/>
                </a:cubicBezTo>
                <a:cubicBezTo>
                  <a:pt x="9396979" y="1916942"/>
                  <a:pt x="9396979" y="1967168"/>
                  <a:pt x="9382473" y="2014603"/>
                </a:cubicBezTo>
                <a:cubicBezTo>
                  <a:pt x="9355881" y="2115054"/>
                  <a:pt x="9322035" y="2201554"/>
                  <a:pt x="9276102" y="2268521"/>
                </a:cubicBezTo>
                <a:cubicBezTo>
                  <a:pt x="9106875" y="2514068"/>
                  <a:pt x="8932811" y="2756825"/>
                  <a:pt x="8746660" y="2949356"/>
                </a:cubicBezTo>
                <a:cubicBezTo>
                  <a:pt x="8536335" y="3169790"/>
                  <a:pt x="8304251" y="3289774"/>
                  <a:pt x="8069749" y="3384644"/>
                </a:cubicBezTo>
                <a:cubicBezTo>
                  <a:pt x="7624922" y="3566014"/>
                  <a:pt x="7172842" y="3632982"/>
                  <a:pt x="6713509" y="3649724"/>
                </a:cubicBezTo>
                <a:cubicBezTo>
                  <a:pt x="6406482" y="3660885"/>
                  <a:pt x="6101872" y="3674836"/>
                  <a:pt x="5794844" y="3672046"/>
                </a:cubicBezTo>
                <a:cubicBezTo>
                  <a:pt x="5526498" y="3669256"/>
                  <a:pt x="5258151" y="3638562"/>
                  <a:pt x="4987387" y="3599498"/>
                </a:cubicBezTo>
                <a:cubicBezTo>
                  <a:pt x="4636843" y="3546482"/>
                  <a:pt x="3362799" y="3312096"/>
                  <a:pt x="2920390" y="3220016"/>
                </a:cubicBezTo>
                <a:cubicBezTo>
                  <a:pt x="2702811" y="3175371"/>
                  <a:pt x="1498875" y="2762406"/>
                  <a:pt x="1472282" y="2695438"/>
                </a:cubicBezTo>
                <a:cubicBezTo>
                  <a:pt x="1554478" y="2650793"/>
                  <a:pt x="1634257" y="2728922"/>
                  <a:pt x="1721289" y="2681487"/>
                </a:cubicBezTo>
                <a:cubicBezTo>
                  <a:pt x="1571401" y="2578245"/>
                  <a:pt x="1399756" y="2625681"/>
                  <a:pt x="1257121" y="2555923"/>
                </a:cubicBezTo>
                <a:cubicBezTo>
                  <a:pt x="1259538" y="2488955"/>
                  <a:pt x="1322394" y="2508488"/>
                  <a:pt x="1332064" y="2463843"/>
                </a:cubicBezTo>
                <a:cubicBezTo>
                  <a:pt x="1061300" y="2335488"/>
                  <a:pt x="759108" y="2341069"/>
                  <a:pt x="483508" y="2229457"/>
                </a:cubicBezTo>
                <a:cubicBezTo>
                  <a:pt x="734932" y="2184812"/>
                  <a:pt x="981521" y="2232247"/>
                  <a:pt x="1235363" y="2240618"/>
                </a:cubicBezTo>
                <a:cubicBezTo>
                  <a:pt x="1211188" y="2182021"/>
                  <a:pt x="1167672" y="2187602"/>
                  <a:pt x="1138662" y="2168069"/>
                </a:cubicBezTo>
                <a:cubicBezTo>
                  <a:pt x="1099981" y="2142957"/>
                  <a:pt x="1068553" y="2120635"/>
                  <a:pt x="1092728" y="2056458"/>
                </a:cubicBezTo>
                <a:cubicBezTo>
                  <a:pt x="1116903" y="1995071"/>
                  <a:pt x="1085475" y="1978329"/>
                  <a:pt x="1039542" y="1956007"/>
                </a:cubicBezTo>
                <a:cubicBezTo>
                  <a:pt x="923501" y="1894620"/>
                  <a:pt x="795371" y="1914152"/>
                  <a:pt x="674494" y="1894620"/>
                </a:cubicBezTo>
                <a:cubicBezTo>
                  <a:pt x="618891" y="1886249"/>
                  <a:pt x="529441" y="1900200"/>
                  <a:pt x="514936" y="1852765"/>
                </a:cubicBezTo>
                <a:cubicBezTo>
                  <a:pt x="464168" y="1699298"/>
                  <a:pt x="362631" y="1743943"/>
                  <a:pt x="268347" y="1735572"/>
                </a:cubicBezTo>
                <a:cubicBezTo>
                  <a:pt x="171646" y="1727201"/>
                  <a:pt x="152305" y="1657444"/>
                  <a:pt x="200656" y="1529089"/>
                </a:cubicBezTo>
                <a:cubicBezTo>
                  <a:pt x="149887" y="1467702"/>
                  <a:pt x="65273" y="1537459"/>
                  <a:pt x="0" y="1453750"/>
                </a:cubicBezTo>
                <a:cubicBezTo>
                  <a:pt x="502848" y="1411896"/>
                  <a:pt x="993609" y="1450960"/>
                  <a:pt x="1479534" y="1330977"/>
                </a:cubicBezTo>
                <a:cubicBezTo>
                  <a:pt x="1324812" y="1336557"/>
                  <a:pt x="1172507" y="1286332"/>
                  <a:pt x="1017784" y="1317025"/>
                </a:cubicBezTo>
                <a:cubicBezTo>
                  <a:pt x="993609" y="1322606"/>
                  <a:pt x="964599" y="1317025"/>
                  <a:pt x="940423" y="1311445"/>
                </a:cubicBezTo>
                <a:cubicBezTo>
                  <a:pt x="913830" y="1305864"/>
                  <a:pt x="889655" y="1294703"/>
                  <a:pt x="889655" y="1255638"/>
                </a:cubicBezTo>
                <a:cubicBezTo>
                  <a:pt x="889655" y="1227735"/>
                  <a:pt x="908995" y="1213784"/>
                  <a:pt x="928335" y="1202623"/>
                </a:cubicBezTo>
                <a:cubicBezTo>
                  <a:pt x="981521" y="1171929"/>
                  <a:pt x="1039542" y="1163558"/>
                  <a:pt x="1092728" y="1194252"/>
                </a:cubicBezTo>
                <a:cubicBezTo>
                  <a:pt x="1153167" y="1227735"/>
                  <a:pt x="1201518" y="1219364"/>
                  <a:pt x="1247451" y="1160768"/>
                </a:cubicBezTo>
                <a:cubicBezTo>
                  <a:pt x="1307889" y="1085430"/>
                  <a:pt x="1394920" y="1113333"/>
                  <a:pt x="1467447" y="1088220"/>
                </a:cubicBezTo>
                <a:cubicBezTo>
                  <a:pt x="1547226" y="1063107"/>
                  <a:pt x="1631840" y="1077059"/>
                  <a:pt x="1735794" y="1032414"/>
                </a:cubicBezTo>
                <a:cubicBezTo>
                  <a:pt x="1559313" y="982188"/>
                  <a:pt x="1397338" y="1057527"/>
                  <a:pt x="1218440" y="1007301"/>
                </a:cubicBezTo>
                <a:cubicBezTo>
                  <a:pt x="1290966" y="937543"/>
                  <a:pt x="1356240" y="957076"/>
                  <a:pt x="1416678" y="945914"/>
                </a:cubicBezTo>
                <a:cubicBezTo>
                  <a:pt x="1489204" y="931963"/>
                  <a:pt x="1561731" y="929172"/>
                  <a:pt x="1634257" y="915221"/>
                </a:cubicBezTo>
                <a:cubicBezTo>
                  <a:pt x="1701949" y="904060"/>
                  <a:pt x="1767223" y="884528"/>
                  <a:pt x="1834914" y="873366"/>
                </a:cubicBezTo>
                <a:cubicBezTo>
                  <a:pt x="1900187" y="862205"/>
                  <a:pt x="1967878" y="876157"/>
                  <a:pt x="2028317" y="814770"/>
                </a:cubicBezTo>
                <a:cubicBezTo>
                  <a:pt x="1863924" y="691996"/>
                  <a:pt x="1677773" y="750593"/>
                  <a:pt x="1484370" y="719899"/>
                </a:cubicBezTo>
                <a:cubicBezTo>
                  <a:pt x="1535138" y="661303"/>
                  <a:pt x="1588324" y="672464"/>
                  <a:pt x="1631840" y="655722"/>
                </a:cubicBezTo>
                <a:cubicBezTo>
                  <a:pt x="1651180" y="650142"/>
                  <a:pt x="1675355" y="650142"/>
                  <a:pt x="1682608" y="622239"/>
                </a:cubicBezTo>
                <a:cubicBezTo>
                  <a:pt x="1692278" y="585965"/>
                  <a:pt x="1670520" y="563642"/>
                  <a:pt x="1646344" y="552481"/>
                </a:cubicBezTo>
                <a:cubicBezTo>
                  <a:pt x="1537556" y="499465"/>
                  <a:pt x="1421514" y="471562"/>
                  <a:pt x="1305472" y="443659"/>
                </a:cubicBezTo>
                <a:cubicBezTo>
                  <a:pt x="1240198" y="429707"/>
                  <a:pt x="1170090" y="438078"/>
                  <a:pt x="1112068" y="393433"/>
                </a:cubicBezTo>
                <a:cubicBezTo>
                  <a:pt x="1324812" y="200902"/>
                  <a:pt x="1561731" y="237176"/>
                  <a:pt x="1801068" y="248337"/>
                </a:cubicBezTo>
                <a:cubicBezTo>
                  <a:pt x="2190293" y="265079"/>
                  <a:pt x="2579516" y="281821"/>
                  <a:pt x="2971158" y="253918"/>
                </a:cubicBezTo>
                <a:cubicBezTo>
                  <a:pt x="3287854" y="200902"/>
                  <a:pt x="3609388" y="195322"/>
                  <a:pt x="3930923" y="175789"/>
                </a:cubicBezTo>
                <a:cubicBezTo>
                  <a:pt x="4283882" y="150677"/>
                  <a:pt x="4641678" y="170209"/>
                  <a:pt x="4997057" y="172999"/>
                </a:cubicBezTo>
                <a:cubicBezTo>
                  <a:pt x="5253316" y="175789"/>
                  <a:pt x="5511992" y="200902"/>
                  <a:pt x="5768252" y="178580"/>
                </a:cubicBezTo>
                <a:cubicBezTo>
                  <a:pt x="6068027" y="153467"/>
                  <a:pt x="6372637" y="172999"/>
                  <a:pt x="6674829" y="164628"/>
                </a:cubicBezTo>
                <a:cubicBezTo>
                  <a:pt x="6810212" y="161838"/>
                  <a:pt x="6945593" y="139515"/>
                  <a:pt x="7080976" y="122774"/>
                </a:cubicBezTo>
                <a:cubicBezTo>
                  <a:pt x="7334817" y="89290"/>
                  <a:pt x="7591076" y="44645"/>
                  <a:pt x="7847336" y="58596"/>
                </a:cubicBezTo>
                <a:cubicBezTo>
                  <a:pt x="8006894" y="66967"/>
                  <a:pt x="8164034" y="66967"/>
                  <a:pt x="8328426"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23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062" name="Rectangle 2054">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063" name="Rectangle 2056">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064" name="Rectangle 2058">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1"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95497A0-7924-FC72-671C-FBC2EDD40558}"/>
              </a:ext>
            </a:extLst>
          </p:cNvPr>
          <p:cNvSpPr>
            <a:spLocks noGrp="1"/>
          </p:cNvSpPr>
          <p:nvPr>
            <p:ph type="title"/>
          </p:nvPr>
        </p:nvSpPr>
        <p:spPr>
          <a:xfrm>
            <a:off x="732367" y="659027"/>
            <a:ext cx="7145866" cy="778933"/>
          </a:xfrm>
        </p:spPr>
        <p:txBody>
          <a:bodyPr anchor="ctr">
            <a:normAutofit/>
          </a:bodyPr>
          <a:lstStyle/>
          <a:p>
            <a:pPr>
              <a:lnSpc>
                <a:spcPct val="90000"/>
              </a:lnSpc>
            </a:pPr>
            <a:r>
              <a:rPr lang="en-GB" sz="2500">
                <a:solidFill>
                  <a:srgbClr val="FEFFFF"/>
                </a:solidFill>
              </a:rPr>
              <a:t>From one extreme to the other: a long history</a:t>
            </a:r>
          </a:p>
        </p:txBody>
      </p:sp>
      <p:sp>
        <p:nvSpPr>
          <p:cNvPr id="3" name="Content Placeholder 2">
            <a:extLst>
              <a:ext uri="{FF2B5EF4-FFF2-40B4-BE49-F238E27FC236}">
                <a16:creationId xmlns:a16="http://schemas.microsoft.com/office/drawing/2014/main" id="{DE6F54CD-6498-F545-A7EB-E7913825483C}"/>
              </a:ext>
            </a:extLst>
          </p:cNvPr>
          <p:cNvSpPr>
            <a:spLocks noGrp="1"/>
          </p:cNvSpPr>
          <p:nvPr>
            <p:ph idx="1"/>
          </p:nvPr>
        </p:nvSpPr>
        <p:spPr>
          <a:xfrm>
            <a:off x="541866" y="2032000"/>
            <a:ext cx="7687733" cy="4578350"/>
          </a:xfrm>
        </p:spPr>
        <p:txBody>
          <a:bodyPr>
            <a:normAutofit/>
          </a:bodyPr>
          <a:lstStyle/>
          <a:p>
            <a:pPr>
              <a:lnSpc>
                <a:spcPct val="90000"/>
              </a:lnSpc>
            </a:pPr>
            <a:r>
              <a:rPr lang="en-GB" sz="1600" dirty="0">
                <a:solidFill>
                  <a:srgbClr val="FEFFFF"/>
                </a:solidFill>
              </a:rPr>
              <a:t>In 2021Steve Morris wrote an article ‘Why is atheism no longer cool’? And in 2022 we see a similar theme in Sebastian Millbank’s article ‘The Strange afterlife of New Atheism’: these authors bring to our attention the fact that the ‘New atheism’ movement around in the media of the early 2000’s now seems passé – people, the media have now moved on</a:t>
            </a:r>
          </a:p>
          <a:p>
            <a:pPr>
              <a:lnSpc>
                <a:spcPct val="90000"/>
              </a:lnSpc>
            </a:pPr>
            <a:r>
              <a:rPr lang="en-GB" sz="1600" dirty="0">
                <a:solidFill>
                  <a:srgbClr val="FEFFFF"/>
                </a:solidFill>
              </a:rPr>
              <a:t>The ‘names’ here were of course that of the Oxford biologist Richard Dawkins, controversialists such as Sam Harris and Christopher Hitchens and, the only philosopher who liked to chip in supportively, Daniel Dennett; it seemed that the same ‘spirit’ was also in the popular books of the late physicist Stephen Hawkins – whose heroic struggle with disability rightly won admiration and, towards the end of the period, the popular television programmes by Professor Brian Cox</a:t>
            </a:r>
          </a:p>
          <a:p>
            <a:pPr>
              <a:lnSpc>
                <a:spcPct val="90000"/>
              </a:lnSpc>
            </a:pPr>
            <a:r>
              <a:rPr lang="en-GB" sz="1600" dirty="0">
                <a:solidFill>
                  <a:srgbClr val="FEFFFF"/>
                </a:solidFill>
              </a:rPr>
              <a:t>Of course, media hype works precisely by promoting the idea that something is ‘new’; something has just been ‘discovered’ by the ‘really clever people in the universities’; there is new progress that ordinary people need to know about</a:t>
            </a:r>
          </a:p>
          <a:p>
            <a:pPr>
              <a:lnSpc>
                <a:spcPct val="90000"/>
              </a:lnSpc>
            </a:pPr>
            <a:r>
              <a:rPr lang="en-GB" sz="1600" dirty="0">
                <a:solidFill>
                  <a:srgbClr val="FEFFFF"/>
                </a:solidFill>
              </a:rPr>
              <a:t>With this movement, now passed, we have another unsurprising case of ‘smoke and mirrors’ by which most popular media is characterised</a:t>
            </a:r>
          </a:p>
        </p:txBody>
      </p:sp>
      <p:pic>
        <p:nvPicPr>
          <p:cNvPr id="2050" name="Picture 2" descr="HAY-ON-WYE, UNITED KINGDOM - MAY 30: Author and Journalist Christopher Hitchens poses for a portrait at The Hay Festival on May 30, 2010 in Hay-on-Wye, Wales. The Annual Hay Festival of Literature &amp; Arts is held in Hay-on-Wye from May 27-June 6.  (Photo by David Levenson/Getty Images)">
            <a:extLst>
              <a:ext uri="{FF2B5EF4-FFF2-40B4-BE49-F238E27FC236}">
                <a16:creationId xmlns:a16="http://schemas.microsoft.com/office/drawing/2014/main" id="{AC24D4B4-46AA-D349-9B68-DD013E82A7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03557" y="2333909"/>
            <a:ext cx="3001931" cy="3001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58119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090" name="Rectangle 3089">
            <a:extLst>
              <a:ext uri="{FF2B5EF4-FFF2-40B4-BE49-F238E27FC236}">
                <a16:creationId xmlns:a16="http://schemas.microsoft.com/office/drawing/2014/main" id="{2F0EB019-D709-4673-B856-24B85B99E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3092" name="Rectangle 3091">
            <a:extLst>
              <a:ext uri="{FF2B5EF4-FFF2-40B4-BE49-F238E27FC236}">
                <a16:creationId xmlns:a16="http://schemas.microsoft.com/office/drawing/2014/main" id="{B0866DA9-5D88-42EA-A7A5-72245E5F8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94" name="Freeform 5">
            <a:extLst>
              <a:ext uri="{FF2B5EF4-FFF2-40B4-BE49-F238E27FC236}">
                <a16:creationId xmlns:a16="http://schemas.microsoft.com/office/drawing/2014/main" id="{2F1EAD63-88F7-4C03-9CFF-FD14BEFB6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356E429-4FE2-831B-5177-BF07421B0363}"/>
              </a:ext>
            </a:extLst>
          </p:cNvPr>
          <p:cNvSpPr>
            <a:spLocks noGrp="1"/>
          </p:cNvSpPr>
          <p:nvPr>
            <p:ph type="title"/>
          </p:nvPr>
        </p:nvSpPr>
        <p:spPr>
          <a:xfrm>
            <a:off x="541867" y="787401"/>
            <a:ext cx="7145866" cy="679450"/>
          </a:xfrm>
        </p:spPr>
        <p:txBody>
          <a:bodyPr anchor="ctr">
            <a:normAutofit fontScale="90000"/>
          </a:bodyPr>
          <a:lstStyle/>
          <a:p>
            <a:pPr>
              <a:lnSpc>
                <a:spcPct val="90000"/>
              </a:lnSpc>
            </a:pPr>
            <a:r>
              <a:rPr lang="en-GB" sz="2500" dirty="0">
                <a:solidFill>
                  <a:srgbClr val="FEFFFF"/>
                </a:solidFill>
              </a:rPr>
              <a:t>The old swing between ‘scientism’ and ‘subjectivism’</a:t>
            </a:r>
          </a:p>
        </p:txBody>
      </p:sp>
      <p:sp>
        <p:nvSpPr>
          <p:cNvPr id="3" name="Content Placeholder 2">
            <a:extLst>
              <a:ext uri="{FF2B5EF4-FFF2-40B4-BE49-F238E27FC236}">
                <a16:creationId xmlns:a16="http://schemas.microsoft.com/office/drawing/2014/main" id="{836F455E-9701-A051-B651-849DB74FE8D0}"/>
              </a:ext>
            </a:extLst>
          </p:cNvPr>
          <p:cNvSpPr>
            <a:spLocks noGrp="1"/>
          </p:cNvSpPr>
          <p:nvPr>
            <p:ph idx="1"/>
          </p:nvPr>
        </p:nvSpPr>
        <p:spPr>
          <a:xfrm>
            <a:off x="85725" y="1694179"/>
            <a:ext cx="8217353" cy="4878071"/>
          </a:xfrm>
        </p:spPr>
        <p:txBody>
          <a:bodyPr>
            <a:noAutofit/>
          </a:bodyPr>
          <a:lstStyle/>
          <a:p>
            <a:pPr>
              <a:lnSpc>
                <a:spcPct val="90000"/>
              </a:lnSpc>
            </a:pPr>
            <a:r>
              <a:rPr lang="en-GB" sz="1600" dirty="0">
                <a:solidFill>
                  <a:srgbClr val="FEFFFF"/>
                </a:solidFill>
              </a:rPr>
              <a:t>I remember that I used to say our philosophy students at Maryvale at the time that, from what I could see, ‘ new atheism’ was a disgrace to serious philosophical atheism!! If you want serious atheism read the books of thinkers such as Bertrand Russell, A. J. Ayer, Anthony Flew, J. L. Mackie and others</a:t>
            </a:r>
          </a:p>
          <a:p>
            <a:pPr>
              <a:lnSpc>
                <a:spcPct val="90000"/>
              </a:lnSpc>
            </a:pPr>
            <a:r>
              <a:rPr lang="en-GB" sz="1600" dirty="0">
                <a:solidFill>
                  <a:srgbClr val="FEFFFF"/>
                </a:solidFill>
              </a:rPr>
              <a:t>An earlier generation would hear and occasionally see these thinkers on radio or TV – but of course that tended to be on ‘highbrow’ programmes</a:t>
            </a:r>
          </a:p>
          <a:p>
            <a:pPr>
              <a:lnSpc>
                <a:spcPct val="90000"/>
              </a:lnSpc>
            </a:pPr>
            <a:r>
              <a:rPr lang="en-GB" sz="1600" dirty="0">
                <a:solidFill>
                  <a:srgbClr val="FEFFFF"/>
                </a:solidFill>
              </a:rPr>
              <a:t>Most of the new atheists were totally ignorant of philosophy; and the most effective and perhaps entertaining ones were not academics at all – Hitchens and Harris</a:t>
            </a:r>
          </a:p>
          <a:p>
            <a:pPr>
              <a:lnSpc>
                <a:spcPct val="90000"/>
              </a:lnSpc>
            </a:pPr>
            <a:r>
              <a:rPr lang="en-GB" sz="1600" dirty="0">
                <a:solidFill>
                  <a:srgbClr val="FEFFFF"/>
                </a:solidFill>
              </a:rPr>
              <a:t>Millbank in his article says that what has replaced ‘new atheism’ is the ‘woke’ subjectivism that we spoke of before: the advocating, sometimes violent and intimidating of various causes which people passionately ‘feel’: we don’t want this talk of ‘scientific objectivity’ here!!</a:t>
            </a:r>
          </a:p>
          <a:p>
            <a:pPr>
              <a:lnSpc>
                <a:spcPct val="90000"/>
              </a:lnSpc>
            </a:pPr>
            <a:r>
              <a:rPr lang="en-GB" sz="1600" dirty="0">
                <a:solidFill>
                  <a:srgbClr val="FEFFFF"/>
                </a:solidFill>
              </a:rPr>
              <a:t>So, what we have here is another popular manifestation of the swing, the oscillation in western culture between ‘scientific objectivity as all we need’ on the one hand, to the inevitable reaction to it in ‘subjectivist feeling’ causes: this pattern we can see in the swing from 18</a:t>
            </a:r>
            <a:r>
              <a:rPr lang="en-GB" sz="1600" baseline="30000" dirty="0">
                <a:solidFill>
                  <a:srgbClr val="FEFFFF"/>
                </a:solidFill>
              </a:rPr>
              <a:t>th</a:t>
            </a:r>
            <a:r>
              <a:rPr lang="en-GB" sz="1600" dirty="0">
                <a:solidFill>
                  <a:srgbClr val="FEFFFF"/>
                </a:solidFill>
              </a:rPr>
              <a:t> century enlightenment to the reaction in romanticism and in the various philosophies and cultural movements that followed, battling it out in this way</a:t>
            </a:r>
          </a:p>
          <a:p>
            <a:pPr>
              <a:lnSpc>
                <a:spcPct val="90000"/>
              </a:lnSpc>
            </a:pPr>
            <a:r>
              <a:rPr lang="en-GB" sz="1600" dirty="0">
                <a:solidFill>
                  <a:srgbClr val="FEFFFF"/>
                </a:solidFill>
              </a:rPr>
              <a:t>The Catholic vision of the harmony between faith and reason is lost sight of</a:t>
            </a:r>
          </a:p>
        </p:txBody>
      </p:sp>
      <p:pic>
        <p:nvPicPr>
          <p:cNvPr id="3076" name="Picture 4" descr="Lab workers complain of long hours, bullying and stress | Financial Times">
            <a:extLst>
              <a:ext uri="{FF2B5EF4-FFF2-40B4-BE49-F238E27FC236}">
                <a16:creationId xmlns:a16="http://schemas.microsoft.com/office/drawing/2014/main" id="{A875E45B-A2A3-1F66-883F-065D92A657F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13057" y="2117306"/>
            <a:ext cx="3001931" cy="168670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ere's How To Watch 'You Hurt My Feelings' Free Online: Is You Hurt My  Feelings (2023) Streaming On HBO Max Or Netflix">
            <a:extLst>
              <a:ext uri="{FF2B5EF4-FFF2-40B4-BE49-F238E27FC236}">
                <a16:creationId xmlns:a16="http://schemas.microsoft.com/office/drawing/2014/main" id="{A48CE3E1-D413-3EF4-EEFF-36238F062AD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14915" y="4133660"/>
            <a:ext cx="3001931" cy="1681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0888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4107" name="Rectangle 4106">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09"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B26D8DC-3111-297D-3A8D-D2A348A922D1}"/>
              </a:ext>
            </a:extLst>
          </p:cNvPr>
          <p:cNvSpPr>
            <a:spLocks noGrp="1"/>
          </p:cNvSpPr>
          <p:nvPr>
            <p:ph type="title"/>
          </p:nvPr>
        </p:nvSpPr>
        <p:spPr>
          <a:xfrm>
            <a:off x="799042" y="806450"/>
            <a:ext cx="7145866" cy="778933"/>
          </a:xfrm>
        </p:spPr>
        <p:txBody>
          <a:bodyPr anchor="ctr">
            <a:normAutofit/>
          </a:bodyPr>
          <a:lstStyle/>
          <a:p>
            <a:r>
              <a:rPr lang="en-GB" sz="3000">
                <a:solidFill>
                  <a:srgbClr val="FEFFFF"/>
                </a:solidFill>
              </a:rPr>
              <a:t>Attacks on the idea of Christian faith</a:t>
            </a:r>
          </a:p>
        </p:txBody>
      </p:sp>
      <p:sp>
        <p:nvSpPr>
          <p:cNvPr id="3" name="Content Placeholder 2">
            <a:extLst>
              <a:ext uri="{FF2B5EF4-FFF2-40B4-BE49-F238E27FC236}">
                <a16:creationId xmlns:a16="http://schemas.microsoft.com/office/drawing/2014/main" id="{DD8E6259-CB52-DDA3-CAFE-9501061F8AD8}"/>
              </a:ext>
            </a:extLst>
          </p:cNvPr>
          <p:cNvSpPr>
            <a:spLocks noGrp="1"/>
          </p:cNvSpPr>
          <p:nvPr>
            <p:ph idx="1"/>
          </p:nvPr>
        </p:nvSpPr>
        <p:spPr>
          <a:xfrm>
            <a:off x="541866" y="2032000"/>
            <a:ext cx="7145867" cy="3879222"/>
          </a:xfrm>
        </p:spPr>
        <p:txBody>
          <a:bodyPr>
            <a:normAutofit/>
          </a:bodyPr>
          <a:lstStyle/>
          <a:p>
            <a:pPr>
              <a:lnSpc>
                <a:spcPct val="90000"/>
              </a:lnSpc>
            </a:pPr>
            <a:r>
              <a:rPr lang="en-GB" sz="1500" dirty="0">
                <a:solidFill>
                  <a:srgbClr val="FEFFFF"/>
                </a:solidFill>
              </a:rPr>
              <a:t>The authors of the two articles I mentioned usefully bring out what characterised this ‘new atheism’ wave: it was not a serious discussion of the classical philosophical arguments for God’s existence and nature</a:t>
            </a:r>
          </a:p>
          <a:p>
            <a:pPr>
              <a:lnSpc>
                <a:spcPct val="90000"/>
              </a:lnSpc>
            </a:pPr>
            <a:r>
              <a:rPr lang="en-GB" sz="1500" dirty="0">
                <a:solidFill>
                  <a:srgbClr val="FEFFFF"/>
                </a:solidFill>
              </a:rPr>
              <a:t> – thinkers trained in science, philosophy and theology like Oxford Alister McGrath would say how disappointing debates were with these folk, that they agreed to engage in, because of this lack of awareness of what the arguments really are and how to argue about them</a:t>
            </a:r>
          </a:p>
          <a:p>
            <a:pPr>
              <a:lnSpc>
                <a:spcPct val="90000"/>
              </a:lnSpc>
            </a:pPr>
            <a:r>
              <a:rPr lang="en-GB" sz="1500" dirty="0">
                <a:solidFill>
                  <a:srgbClr val="FEFFFF"/>
                </a:solidFill>
              </a:rPr>
              <a:t>The two features of the attack on religion and therefore – they assumed – on Christianity were: a) science explains everything so we don’t need religion and b) because of 9/11 we can see religions are morally dangerous</a:t>
            </a:r>
          </a:p>
          <a:p>
            <a:pPr>
              <a:lnSpc>
                <a:spcPct val="90000"/>
              </a:lnSpc>
            </a:pPr>
            <a:r>
              <a:rPr lang="en-GB" sz="1500" dirty="0">
                <a:solidFill>
                  <a:srgbClr val="FEFFFF"/>
                </a:solidFill>
              </a:rPr>
              <a:t>Again, these are exactly the same old themes that we see in the 18</a:t>
            </a:r>
            <a:r>
              <a:rPr lang="en-GB" sz="1500" baseline="30000" dirty="0">
                <a:solidFill>
                  <a:srgbClr val="FEFFFF"/>
                </a:solidFill>
              </a:rPr>
              <a:t>th</a:t>
            </a:r>
            <a:r>
              <a:rPr lang="en-GB" sz="1500" dirty="0">
                <a:solidFill>
                  <a:srgbClr val="FEFFFF"/>
                </a:solidFill>
              </a:rPr>
              <a:t> century writing of people like Hume, Diderot and Voltaire</a:t>
            </a:r>
          </a:p>
          <a:p>
            <a:pPr>
              <a:lnSpc>
                <a:spcPct val="90000"/>
              </a:lnSpc>
            </a:pPr>
            <a:r>
              <a:rPr lang="en-GB" sz="1500" dirty="0">
                <a:solidFill>
                  <a:srgbClr val="FEFFFF"/>
                </a:solidFill>
              </a:rPr>
              <a:t>So, I think we can best begin at least to look at these two areas which have long been subjects discussed in Catholic apologetics</a:t>
            </a:r>
          </a:p>
        </p:txBody>
      </p:sp>
      <p:pic>
        <p:nvPicPr>
          <p:cNvPr id="4098" name="Picture 2" descr="Resources - RE:quest">
            <a:extLst>
              <a:ext uri="{FF2B5EF4-FFF2-40B4-BE49-F238E27FC236}">
                <a16:creationId xmlns:a16="http://schemas.microsoft.com/office/drawing/2014/main" id="{8BEA7FF9-6198-5F9A-CDED-9841F82D06E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70232" y="2961421"/>
            <a:ext cx="3001931" cy="2041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20201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657FD-0AB8-4BAF-BD24-146316BA6834}"/>
              </a:ext>
            </a:extLst>
          </p:cNvPr>
          <p:cNvSpPr>
            <a:spLocks noGrp="1"/>
          </p:cNvSpPr>
          <p:nvPr>
            <p:ph type="title"/>
          </p:nvPr>
        </p:nvSpPr>
        <p:spPr>
          <a:xfrm>
            <a:off x="2592925" y="624110"/>
            <a:ext cx="8911687" cy="1280890"/>
          </a:xfrm>
        </p:spPr>
        <p:txBody>
          <a:bodyPr>
            <a:normAutofit/>
          </a:bodyPr>
          <a:lstStyle/>
          <a:p>
            <a:r>
              <a:rPr lang="en-GB"/>
              <a:t>Catholic Faith and Science</a:t>
            </a:r>
            <a:endParaRPr lang="en-GB" dirty="0"/>
          </a:p>
        </p:txBody>
      </p:sp>
      <p:sp>
        <p:nvSpPr>
          <p:cNvPr id="3" name="Content Placeholder 2">
            <a:extLst>
              <a:ext uri="{FF2B5EF4-FFF2-40B4-BE49-F238E27FC236}">
                <a16:creationId xmlns:a16="http://schemas.microsoft.com/office/drawing/2014/main" id="{46298170-7D58-4830-8A16-781B03799B35}"/>
              </a:ext>
            </a:extLst>
          </p:cNvPr>
          <p:cNvSpPr>
            <a:spLocks noGrp="1"/>
          </p:cNvSpPr>
          <p:nvPr>
            <p:ph idx="1"/>
          </p:nvPr>
        </p:nvSpPr>
        <p:spPr>
          <a:xfrm>
            <a:off x="1306286" y="1343608"/>
            <a:ext cx="7118047" cy="4567614"/>
          </a:xfrm>
        </p:spPr>
        <p:txBody>
          <a:bodyPr>
            <a:normAutofit/>
          </a:bodyPr>
          <a:lstStyle/>
          <a:p>
            <a:pPr>
              <a:lnSpc>
                <a:spcPct val="90000"/>
              </a:lnSpc>
            </a:pP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A great deal of mythology has grown up in our modern media-saturated world that supports the idea that religious faith and science are deadly enemies in a war that only one of them can win, and clearly science is going to be the winner! The myths around this conflict have been growing over a couple of centuries. </a:t>
            </a:r>
          </a:p>
          <a:p>
            <a:pPr indent="228600">
              <a:lnSpc>
                <a:spcPct val="90000"/>
              </a:lnSpc>
              <a:spcAft>
                <a:spcPts val="1200"/>
              </a:spcAft>
            </a:pP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There are fundamentally </a:t>
            </a:r>
            <a:r>
              <a:rPr lang="en-US" sz="1400" b="1" dirty="0">
                <a:effectLst/>
                <a:latin typeface="Calibri Light" panose="020F0302020204030204" pitchFamily="34" charset="0"/>
                <a:ea typeface="Times New Roman" panose="02020603050405020304" pitchFamily="18" charset="0"/>
                <a:cs typeface="Times New Roman" panose="02020603050405020304" pitchFamily="18" charset="0"/>
              </a:rPr>
              <a:t>three areas</a:t>
            </a: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 to gain some understanding of if one is to offer a sympathetic, completely honest apologetic on this:</a:t>
            </a:r>
            <a:endParaRPr lang="en-GB" sz="1400" dirty="0">
              <a:effectLst/>
              <a:latin typeface="Times New Roman" panose="02020603050405020304" pitchFamily="18" charset="0"/>
              <a:ea typeface="Arial Unicode MS"/>
            </a:endParaRPr>
          </a:p>
          <a:p>
            <a:pPr marL="342900" lvl="0" indent="-342900">
              <a:lnSpc>
                <a:spcPct val="90000"/>
              </a:lnSpc>
              <a:buFont typeface="+mj-lt"/>
              <a:buAutoNum type="arabicPeriod"/>
            </a:pP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Science and Catholic Faith: the way the Catholic approach to Scripture involving Tradition and magisterium affects the specifically </a:t>
            </a:r>
            <a:r>
              <a:rPr lang="en-US" sz="1400" i="1" dirty="0">
                <a:effectLst/>
                <a:latin typeface="Calibri Light" panose="020F0302020204030204" pitchFamily="34" charset="0"/>
                <a:ea typeface="Times New Roman" panose="02020603050405020304" pitchFamily="18" charset="0"/>
                <a:cs typeface="Times New Roman" panose="02020603050405020304" pitchFamily="18" charset="0"/>
              </a:rPr>
              <a:t>Catholic</a:t>
            </a: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 answer to the issues.</a:t>
            </a:r>
            <a:endParaRPr lang="en-GB" sz="1400" dirty="0">
              <a:effectLst/>
              <a:latin typeface="Times New Roman" panose="02020603050405020304" pitchFamily="18" charset="0"/>
              <a:ea typeface="Arial Unicode MS"/>
            </a:endParaRPr>
          </a:p>
          <a:p>
            <a:pPr marL="342900" lvl="0" indent="-342900">
              <a:lnSpc>
                <a:spcPct val="90000"/>
              </a:lnSpc>
              <a:buFont typeface="+mj-lt"/>
              <a:buAutoNum type="arabicPeriod"/>
            </a:pP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Science and Catholic Faith: the way up-to-date historical research and knowledge of the highest academic quality on the relationship between Christianity, Catholicism and science affects the discussion.</a:t>
            </a:r>
            <a:endParaRPr lang="en-GB" sz="1400" dirty="0">
              <a:effectLst/>
              <a:latin typeface="Times New Roman" panose="02020603050405020304" pitchFamily="18" charset="0"/>
              <a:ea typeface="Arial Unicode MS"/>
            </a:endParaRPr>
          </a:p>
          <a:p>
            <a:pPr marL="342900" lvl="0" indent="-342900">
              <a:lnSpc>
                <a:spcPct val="90000"/>
              </a:lnSpc>
              <a:buFont typeface="+mj-lt"/>
              <a:buAutoNum type="arabicPeriod"/>
            </a:pPr>
            <a:r>
              <a:rPr lang="en-US" sz="1400" dirty="0">
                <a:effectLst/>
                <a:latin typeface="Calibri Light" panose="020F0302020204030204" pitchFamily="34" charset="0"/>
                <a:ea typeface="Times New Roman" panose="02020603050405020304" pitchFamily="18" charset="0"/>
                <a:cs typeface="Times New Roman" panose="02020603050405020304" pitchFamily="18" charset="0"/>
              </a:rPr>
              <a:t>Science and Catholic Faith: the way philosophy of science affects the discussion.</a:t>
            </a:r>
            <a:endParaRPr lang="en-GB" sz="1400" dirty="0">
              <a:effectLst/>
              <a:latin typeface="Times New Roman" panose="02020603050405020304" pitchFamily="18" charset="0"/>
              <a:ea typeface="Arial Unicode MS"/>
            </a:endParaRPr>
          </a:p>
          <a:p>
            <a:pPr>
              <a:lnSpc>
                <a:spcPct val="90000"/>
              </a:lnSpc>
            </a:pPr>
            <a:endParaRPr lang="en-GB" sz="1400" dirty="0"/>
          </a:p>
        </p:txBody>
      </p:sp>
      <p:pic>
        <p:nvPicPr>
          <p:cNvPr id="1026" name="Picture 2" descr="The Rebel God: Are Faith and Science Enemies or Allies?">
            <a:extLst>
              <a:ext uri="{FF2B5EF4-FFF2-40B4-BE49-F238E27FC236}">
                <a16:creationId xmlns:a16="http://schemas.microsoft.com/office/drawing/2014/main" id="{0EEF05F0-7D78-4DD6-8339-EEF124D227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73" r="18418" b="-1"/>
          <a:stretch/>
        </p:blipFill>
        <p:spPr bwMode="auto">
          <a:xfrm>
            <a:off x="9181958" y="2173408"/>
            <a:ext cx="2873159" cy="3737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24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D42C6-8F96-42E4-ADEB-5D724854DB94}"/>
              </a:ext>
            </a:extLst>
          </p:cNvPr>
          <p:cNvSpPr>
            <a:spLocks noGrp="1"/>
          </p:cNvSpPr>
          <p:nvPr>
            <p:ph type="title"/>
          </p:nvPr>
        </p:nvSpPr>
        <p:spPr>
          <a:xfrm>
            <a:off x="541867" y="787400"/>
            <a:ext cx="7145866" cy="778933"/>
          </a:xfrm>
        </p:spPr>
        <p:txBody>
          <a:bodyPr anchor="ctr">
            <a:normAutofit fontScale="90000"/>
          </a:bodyPr>
          <a:lstStyle/>
          <a:p>
            <a:r>
              <a:rPr lang="en-GB" sz="3000" dirty="0">
                <a:solidFill>
                  <a:schemeClr val="tx1"/>
                </a:solidFill>
              </a:rPr>
              <a:t>           Science and Catholicism – the history</a:t>
            </a:r>
          </a:p>
        </p:txBody>
      </p:sp>
      <p:sp>
        <p:nvSpPr>
          <p:cNvPr id="3" name="Content Placeholder 2">
            <a:extLst>
              <a:ext uri="{FF2B5EF4-FFF2-40B4-BE49-F238E27FC236}">
                <a16:creationId xmlns:a16="http://schemas.microsoft.com/office/drawing/2014/main" id="{0417232B-1B5A-4C72-8BC2-DEB9A8B6B3D9}"/>
              </a:ext>
            </a:extLst>
          </p:cNvPr>
          <p:cNvSpPr>
            <a:spLocks noGrp="1"/>
          </p:cNvSpPr>
          <p:nvPr>
            <p:ph idx="1"/>
          </p:nvPr>
        </p:nvSpPr>
        <p:spPr>
          <a:xfrm>
            <a:off x="56520" y="1822552"/>
            <a:ext cx="8173080" cy="4864912"/>
          </a:xfrm>
        </p:spPr>
        <p:txBody>
          <a:bodyPr>
            <a:normAutofit/>
          </a:bodyPr>
          <a:lstStyle/>
          <a:p>
            <a:pPr>
              <a:lnSpc>
                <a:spcPct val="90000"/>
              </a:lnSpc>
            </a:pPr>
            <a:r>
              <a:rPr lang="en-GB" sz="1400" dirty="0">
                <a:solidFill>
                  <a:schemeClr val="tx1"/>
                </a:solidFill>
              </a:rPr>
              <a:t>The modern revision of old historical myths</a:t>
            </a:r>
          </a:p>
          <a:p>
            <a:pPr>
              <a:lnSpc>
                <a:spcPct val="90000"/>
              </a:lnSpc>
            </a:pPr>
            <a:r>
              <a:rPr lang="en-US" sz="1400" dirty="0">
                <a:solidFill>
                  <a:schemeClr val="tx1"/>
                </a:solidFill>
                <a:effectLst/>
                <a:latin typeface="Calibri Light" panose="020F0302020204030204" pitchFamily="34" charset="0"/>
                <a:ea typeface="Arial Unicode MS"/>
                <a:cs typeface="Times New Roman" panose="02020603050405020304" pitchFamily="18" charset="0"/>
              </a:rPr>
              <a:t>The ancient Greek philosophers – philosophy and science are tied tightly together up until a few centuries ago – and then the Roman inventors and thinkers clearly play a foundational role in the story of science. </a:t>
            </a:r>
          </a:p>
          <a:p>
            <a:pPr>
              <a:lnSpc>
                <a:spcPct val="90000"/>
              </a:lnSpc>
            </a:pPr>
            <a:r>
              <a:rPr lang="en-US" sz="1400" dirty="0">
                <a:solidFill>
                  <a:schemeClr val="tx1"/>
                </a:solidFill>
                <a:effectLst/>
                <a:latin typeface="Calibri Light" panose="020F0302020204030204" pitchFamily="34" charset="0"/>
                <a:ea typeface="Arial Unicode MS"/>
                <a:cs typeface="Times New Roman" panose="02020603050405020304" pitchFamily="18" charset="0"/>
              </a:rPr>
              <a:t>However, two things seem to be lacking that were needed for the development of what we think of today as science. Observation and, to a certain degree, experiment were carried out by the Greeks and Romans. </a:t>
            </a:r>
          </a:p>
          <a:p>
            <a:pPr>
              <a:lnSpc>
                <a:spcPct val="90000"/>
              </a:lnSpc>
            </a:pPr>
            <a:r>
              <a:rPr lang="en-US" sz="1400" dirty="0">
                <a:solidFill>
                  <a:schemeClr val="tx1"/>
                </a:solidFill>
                <a:effectLst/>
                <a:latin typeface="Calibri Light" panose="020F0302020204030204" pitchFamily="34" charset="0"/>
                <a:ea typeface="Arial Unicode MS"/>
                <a:cs typeface="Times New Roman" panose="02020603050405020304" pitchFamily="18" charset="0"/>
              </a:rPr>
              <a:t>But this was not with regard to the </a:t>
            </a:r>
            <a:r>
              <a:rPr lang="en-US" sz="1400" i="1" dirty="0">
                <a:solidFill>
                  <a:schemeClr val="tx1"/>
                </a:solidFill>
                <a:effectLst/>
                <a:latin typeface="Calibri Light" panose="020F0302020204030204" pitchFamily="34" charset="0"/>
                <a:ea typeface="Arial Unicode MS"/>
                <a:cs typeface="Times New Roman" panose="02020603050405020304" pitchFamily="18" charset="0"/>
              </a:rPr>
              <a:t>basic nature of the universe</a:t>
            </a:r>
            <a:r>
              <a:rPr lang="en-US" sz="1400" dirty="0">
                <a:solidFill>
                  <a:schemeClr val="tx1"/>
                </a:solidFill>
                <a:effectLst/>
                <a:latin typeface="Calibri Light" panose="020F0302020204030204" pitchFamily="34" charset="0"/>
                <a:ea typeface="Arial Unicode MS"/>
                <a:cs typeface="Times New Roman" panose="02020603050405020304" pitchFamily="18" charset="0"/>
              </a:rPr>
              <a:t>: how it is made up and what it is made up from. Rather in Aristotle, whose contribution to the rise of science was massive, there was a stress on ‘armchair’ philosophizing on how the world is basically constituted. Furthermore, Aristotle laid stress on scientific knowledge as having the certainty of mathematics and also held that the world is necessarily as it is – it could not be any other way than it is.</a:t>
            </a:r>
          </a:p>
          <a:p>
            <a:pPr>
              <a:lnSpc>
                <a:spcPct val="90000"/>
              </a:lnSpc>
            </a:pPr>
            <a:r>
              <a:rPr lang="en-US" sz="1400" dirty="0">
                <a:solidFill>
                  <a:schemeClr val="tx1"/>
                </a:solidFill>
                <a:effectLst/>
                <a:latin typeface="Calibri Light" panose="020F0302020204030204" pitchFamily="34" charset="0"/>
                <a:ea typeface="Arial Unicode MS"/>
                <a:cs typeface="Times New Roman" panose="02020603050405020304" pitchFamily="18" charset="0"/>
              </a:rPr>
              <a:t>The scholarship shows, in fact, that the Christian worldview is the essential crucible from which modern science arises. Modern science is, without exaggeration, a child of the Catholic religion. </a:t>
            </a:r>
          </a:p>
          <a:p>
            <a:pPr>
              <a:lnSpc>
                <a:spcPct val="90000"/>
              </a:lnSpc>
            </a:pPr>
            <a:r>
              <a:rPr lang="en-US" sz="1400" dirty="0">
                <a:solidFill>
                  <a:schemeClr val="tx1"/>
                </a:solidFill>
                <a:latin typeface="Calibri Light" panose="020F0302020204030204" pitchFamily="34" charset="0"/>
                <a:ea typeface="Arial Unicode MS"/>
                <a:cs typeface="Times New Roman" panose="02020603050405020304" pitchFamily="18" charset="0"/>
              </a:rPr>
              <a:t>The rise of modern universities, a Catholic ‘invention’  was crucial</a:t>
            </a:r>
          </a:p>
          <a:p>
            <a:pPr>
              <a:lnSpc>
                <a:spcPct val="90000"/>
              </a:lnSpc>
            </a:pPr>
            <a:r>
              <a:rPr lang="en-US" sz="1400" dirty="0">
                <a:solidFill>
                  <a:schemeClr val="tx1"/>
                </a:solidFill>
                <a:effectLst/>
                <a:latin typeface="Calibri Light" panose="020F0302020204030204" pitchFamily="34" charset="0"/>
                <a:ea typeface="Arial Unicode MS"/>
                <a:cs typeface="Times New Roman" panose="02020603050405020304" pitchFamily="18" charset="0"/>
              </a:rPr>
              <a:t>Then a Church condemnation of 1277 – yes, </a:t>
            </a:r>
            <a:r>
              <a:rPr lang="en-US" sz="1400" i="1" dirty="0">
                <a:solidFill>
                  <a:schemeClr val="tx1"/>
                </a:solidFill>
                <a:effectLst/>
                <a:latin typeface="Calibri Light" panose="020F0302020204030204" pitchFamily="34" charset="0"/>
                <a:ea typeface="Arial Unicode MS"/>
                <a:cs typeface="Times New Roman" panose="02020603050405020304" pitchFamily="18" charset="0"/>
              </a:rPr>
              <a:t>a condemnation</a:t>
            </a:r>
            <a:r>
              <a:rPr lang="en-US" sz="1400" dirty="0">
                <a:solidFill>
                  <a:schemeClr val="tx1"/>
                </a:solidFill>
                <a:effectLst/>
                <a:latin typeface="Calibri Light" panose="020F0302020204030204" pitchFamily="34" charset="0"/>
                <a:ea typeface="Arial Unicode MS"/>
                <a:cs typeface="Times New Roman" panose="02020603050405020304" pitchFamily="18" charset="0"/>
              </a:rPr>
              <a:t>! – played a vital role in the development of modern science</a:t>
            </a:r>
            <a:endParaRPr lang="en-GB" sz="1400" dirty="0">
              <a:solidFill>
                <a:schemeClr val="tx1"/>
              </a:solidFill>
              <a:effectLst/>
              <a:latin typeface="Times New Roman" panose="02020603050405020304" pitchFamily="18" charset="0"/>
              <a:ea typeface="Arial Unicode MS"/>
            </a:endParaRPr>
          </a:p>
          <a:p>
            <a:pPr>
              <a:lnSpc>
                <a:spcPct val="90000"/>
              </a:lnSpc>
            </a:pPr>
            <a:endParaRPr lang="en-GB" sz="1100" dirty="0">
              <a:solidFill>
                <a:srgbClr val="FEFFFF"/>
              </a:solidFill>
            </a:endParaRPr>
          </a:p>
        </p:txBody>
      </p:sp>
      <p:pic>
        <p:nvPicPr>
          <p:cNvPr id="2050" name="Picture 2" descr="Medieval university - Wikipedia">
            <a:extLst>
              <a:ext uri="{FF2B5EF4-FFF2-40B4-BE49-F238E27FC236}">
                <a16:creationId xmlns:a16="http://schemas.microsoft.com/office/drawing/2014/main" id="{8A82FAD6-C7D6-4CEB-9DAD-721EFC8F6DB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13057" y="1940768"/>
            <a:ext cx="3422424" cy="3722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41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2225-8E06-C2D5-F0C3-D1A1AE91AF08}"/>
              </a:ext>
            </a:extLst>
          </p:cNvPr>
          <p:cNvSpPr>
            <a:spLocks noGrp="1"/>
          </p:cNvSpPr>
          <p:nvPr>
            <p:ph type="title"/>
          </p:nvPr>
        </p:nvSpPr>
        <p:spPr>
          <a:xfrm>
            <a:off x="2592925" y="285751"/>
            <a:ext cx="8911687" cy="661028"/>
          </a:xfrm>
        </p:spPr>
        <p:txBody>
          <a:bodyPr>
            <a:normAutofit/>
          </a:bodyPr>
          <a:lstStyle/>
          <a:p>
            <a:r>
              <a:rPr lang="en-GB" sz="3200" dirty="0"/>
              <a:t>The moral history</a:t>
            </a:r>
          </a:p>
        </p:txBody>
      </p:sp>
      <p:sp>
        <p:nvSpPr>
          <p:cNvPr id="3" name="Content Placeholder 2">
            <a:extLst>
              <a:ext uri="{FF2B5EF4-FFF2-40B4-BE49-F238E27FC236}">
                <a16:creationId xmlns:a16="http://schemas.microsoft.com/office/drawing/2014/main" id="{344ABB60-AE59-41B3-9242-661683562CEB}"/>
              </a:ext>
            </a:extLst>
          </p:cNvPr>
          <p:cNvSpPr>
            <a:spLocks noGrp="1"/>
          </p:cNvSpPr>
          <p:nvPr>
            <p:ph idx="1"/>
          </p:nvPr>
        </p:nvSpPr>
        <p:spPr>
          <a:xfrm>
            <a:off x="134938" y="1181101"/>
            <a:ext cx="10111240" cy="4730122"/>
          </a:xfrm>
        </p:spPr>
        <p:txBody>
          <a:bodyPr>
            <a:noAutofit/>
          </a:bodyPr>
          <a:lstStyle/>
          <a:p>
            <a:pPr>
              <a:lnSpc>
                <a:spcPct val="90000"/>
              </a:lnSpc>
            </a:pPr>
            <a:r>
              <a:rPr lang="en-GB" sz="1600" dirty="0"/>
              <a:t>We saw that the other prong of attack of new atheism was on morality: religion leads to immoral actions</a:t>
            </a:r>
          </a:p>
          <a:p>
            <a:pPr>
              <a:lnSpc>
                <a:spcPct val="90000"/>
              </a:lnSpc>
            </a:pPr>
            <a:r>
              <a:rPr lang="en-GB" sz="1600" dirty="0"/>
              <a:t>To respond we first have to say that we need to focus on our religion: Catholicism</a:t>
            </a:r>
          </a:p>
          <a:p>
            <a:pPr>
              <a:lnSpc>
                <a:spcPct val="90000"/>
              </a:lnSpc>
            </a:pPr>
            <a:r>
              <a:rPr lang="en-GB" sz="1600" dirty="0"/>
              <a:t>Here there are well-worn issues brought up against the faith: things like the crusades; the inquisition and so forth</a:t>
            </a:r>
          </a:p>
          <a:p>
            <a:pPr>
              <a:lnSpc>
                <a:spcPct val="90000"/>
              </a:lnSpc>
            </a:pPr>
            <a:r>
              <a:rPr lang="en-GB" sz="1600" dirty="0"/>
              <a:t>The best apologetics a) honestly acknowledges faults and sins and b) makes use of the best up-to-date academic scholarship on a subject (written by religious and non-religious academics)</a:t>
            </a:r>
          </a:p>
          <a:p>
            <a:pPr>
              <a:lnSpc>
                <a:spcPct val="90000"/>
              </a:lnSpc>
            </a:pPr>
            <a:r>
              <a:rPr lang="en-GB" sz="1600" dirty="0"/>
              <a:t>But to start, let us begin the other way around, as it were:</a:t>
            </a:r>
          </a:p>
          <a:p>
            <a:pPr>
              <a:lnSpc>
                <a:spcPct val="90000"/>
              </a:lnSpc>
            </a:pPr>
            <a:r>
              <a:rPr lang="en-GB" sz="1600" dirty="0"/>
              <a:t>Our faith, we believe is founded by the Incarnate Son of God: we do not find many people, certainly not in movements like new atheism, questioning the moral power of what we read in the Gospels of the life and teaching of Christ – that has inspired and informed numerous people in moral living not only in our own culture but in many others</a:t>
            </a:r>
          </a:p>
          <a:p>
            <a:pPr>
              <a:lnSpc>
                <a:spcPct val="90000"/>
              </a:lnSpc>
            </a:pPr>
            <a:r>
              <a:rPr lang="en-GB" sz="1600" dirty="0"/>
              <a:t>Indeed, what many people – new atheists included - take for granted as the basics of morality from which they judge what is a moral failure, comes precisely from this Christian heritage: it is on that basis too that we can acknowledge the sins and faults of those who came before us in the history of the Church and in ourselves – we think of the words of St Teresa of Calcutta</a:t>
            </a:r>
          </a:p>
          <a:p>
            <a:pPr>
              <a:lnSpc>
                <a:spcPct val="90000"/>
              </a:lnSpc>
            </a:pPr>
            <a:r>
              <a:rPr lang="en-GB" sz="1600" dirty="0"/>
              <a:t>Why not instead go the way of the thinker Friedreich Nietzsche (1900); or of a different system of morality?</a:t>
            </a:r>
          </a:p>
          <a:p>
            <a:pPr>
              <a:lnSpc>
                <a:spcPct val="90000"/>
              </a:lnSpc>
            </a:pPr>
            <a:r>
              <a:rPr lang="en-GB" sz="1600" dirty="0"/>
              <a:t>No, you are using the heritage of Christian morally to judge the failures of Christians themselves – well that is something they should welcome in some sense!</a:t>
            </a:r>
          </a:p>
        </p:txBody>
      </p:sp>
      <p:pic>
        <p:nvPicPr>
          <p:cNvPr id="5122" name="Picture 2" descr="The Sermon on the Mount by Jesus Christ Gospel of Matthew - Etsy UK">
            <a:extLst>
              <a:ext uri="{FF2B5EF4-FFF2-40B4-BE49-F238E27FC236}">
                <a16:creationId xmlns:a16="http://schemas.microsoft.com/office/drawing/2014/main" id="{D8B9C320-420C-C1F1-3D0E-06F175C1F5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50" r="17881" b="-1"/>
          <a:stretch/>
        </p:blipFill>
        <p:spPr bwMode="auto">
          <a:xfrm>
            <a:off x="10246178" y="853236"/>
            <a:ext cx="1945821" cy="1971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55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B6DA-8841-4EF8-DB71-1140DDD9B994}"/>
              </a:ext>
            </a:extLst>
          </p:cNvPr>
          <p:cNvSpPr>
            <a:spLocks noGrp="1"/>
          </p:cNvSpPr>
          <p:nvPr>
            <p:ph type="title"/>
          </p:nvPr>
        </p:nvSpPr>
        <p:spPr>
          <a:xfrm>
            <a:off x="2592925" y="624110"/>
            <a:ext cx="8911687" cy="1280890"/>
          </a:xfrm>
        </p:spPr>
        <p:txBody>
          <a:bodyPr>
            <a:normAutofit/>
          </a:bodyPr>
          <a:lstStyle/>
          <a:p>
            <a:r>
              <a:rPr lang="en-GB" dirty="0"/>
              <a:t>Morality and Christianity</a:t>
            </a:r>
          </a:p>
        </p:txBody>
      </p:sp>
      <p:sp>
        <p:nvSpPr>
          <p:cNvPr id="3" name="Content Placeholder 2">
            <a:extLst>
              <a:ext uri="{FF2B5EF4-FFF2-40B4-BE49-F238E27FC236}">
                <a16:creationId xmlns:a16="http://schemas.microsoft.com/office/drawing/2014/main" id="{E7C5C958-CACF-C9C9-E6A5-F34DB6948F2D}"/>
              </a:ext>
            </a:extLst>
          </p:cNvPr>
          <p:cNvSpPr>
            <a:spLocks noGrp="1"/>
          </p:cNvSpPr>
          <p:nvPr>
            <p:ph idx="1"/>
          </p:nvPr>
        </p:nvSpPr>
        <p:spPr>
          <a:xfrm>
            <a:off x="687388" y="1438275"/>
            <a:ext cx="8208962" cy="4472947"/>
          </a:xfrm>
        </p:spPr>
        <p:txBody>
          <a:bodyPr>
            <a:normAutofit/>
          </a:bodyPr>
          <a:lstStyle/>
          <a:p>
            <a:pPr>
              <a:lnSpc>
                <a:spcPct val="90000"/>
              </a:lnSpc>
            </a:pPr>
            <a:r>
              <a:rPr lang="en-GB" sz="1600" dirty="0"/>
              <a:t>Then one can point out that the massive evils of our modern period were perpetrated by ideologies which </a:t>
            </a:r>
            <a:r>
              <a:rPr lang="en-GB" sz="1600" i="1" dirty="0"/>
              <a:t>rejected</a:t>
            </a:r>
            <a:r>
              <a:rPr lang="en-GB" sz="1600" dirty="0"/>
              <a:t> Christianity: the French revolution; the communist regimes, the Nazi regime – as St John Paul II insisted, ‘the death of God is the death of man’</a:t>
            </a:r>
          </a:p>
          <a:p>
            <a:pPr>
              <a:lnSpc>
                <a:spcPct val="90000"/>
              </a:lnSpc>
            </a:pPr>
            <a:r>
              <a:rPr lang="en-GB" sz="1600" dirty="0"/>
              <a:t>Philosophies which hold ‘the ends justifies the means’ are ready for genocide if it will help to get to the supposed ‘bright new day’ for society!</a:t>
            </a:r>
          </a:p>
          <a:p>
            <a:pPr>
              <a:lnSpc>
                <a:spcPct val="90000"/>
              </a:lnSpc>
            </a:pPr>
            <a:r>
              <a:rPr lang="en-GB" sz="1600" dirty="0"/>
              <a:t>What greater moral heroes do we encounter over the last two thousand years than the numerous women and men who are the canonised saints and blessed of the Church: they set the standard of the truly moral, truly holy person</a:t>
            </a:r>
          </a:p>
          <a:p>
            <a:pPr>
              <a:lnSpc>
                <a:spcPct val="90000"/>
              </a:lnSpc>
            </a:pPr>
            <a:r>
              <a:rPr lang="en-GB" sz="1600" dirty="0"/>
              <a:t>We can also think of the moral history of, for instance, the end of slavery and the elevation of the dignity of women, which as Newman long ago indicated, came with the advent of Christianity</a:t>
            </a:r>
          </a:p>
          <a:p>
            <a:pPr>
              <a:lnSpc>
                <a:spcPct val="90000"/>
              </a:lnSpc>
            </a:pPr>
            <a:r>
              <a:rPr lang="en-GB" sz="1600" dirty="0"/>
              <a:t>Finally, we can look at other particular cases above, acknowledging sin and failure and the need for moral progress, while also looking at historical scholarship to show that the historical/moral picture is not at all as simple as is sometimes presented</a:t>
            </a:r>
          </a:p>
        </p:txBody>
      </p:sp>
      <p:pic>
        <p:nvPicPr>
          <p:cNvPr id="6146" name="Picture 2" descr="All Saints' Day - Wikipedia">
            <a:extLst>
              <a:ext uri="{FF2B5EF4-FFF2-40B4-BE49-F238E27FC236}">
                <a16:creationId xmlns:a16="http://schemas.microsoft.com/office/drawing/2014/main" id="{5E412CE7-DF2B-3F06-1E92-F3F6A220DA6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616" r="27765" b="-1"/>
          <a:stretch/>
        </p:blipFill>
        <p:spPr bwMode="auto">
          <a:xfrm>
            <a:off x="9174377" y="767511"/>
            <a:ext cx="2873159" cy="3737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7317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113</TotalTime>
  <Words>1635</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 Light</vt:lpstr>
      <vt:lpstr>Century Gothic</vt:lpstr>
      <vt:lpstr>Times New Roman</vt:lpstr>
      <vt:lpstr>Wingdings 3</vt:lpstr>
      <vt:lpstr>Wisp</vt:lpstr>
      <vt:lpstr>      The ‘new atheism’</vt:lpstr>
      <vt:lpstr>From one extreme to the other: a long history</vt:lpstr>
      <vt:lpstr>The old swing between ‘scientism’ and ‘subjectivism’</vt:lpstr>
      <vt:lpstr>Attacks on the idea of Christian faith</vt:lpstr>
      <vt:lpstr>Catholic Faith and Science</vt:lpstr>
      <vt:lpstr>           Science and Catholicism – the history</vt:lpstr>
      <vt:lpstr>The moral history</vt:lpstr>
      <vt:lpstr>Morality and Christianity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‘new atheism’</dc:title>
  <dc:creator>Andrew Beards</dc:creator>
  <cp:lastModifiedBy>Andrew Beards</cp:lastModifiedBy>
  <cp:revision>12</cp:revision>
  <dcterms:created xsi:type="dcterms:W3CDTF">2023-07-31T09:44:25Z</dcterms:created>
  <dcterms:modified xsi:type="dcterms:W3CDTF">2023-07-31T11:37:40Z</dcterms:modified>
</cp:coreProperties>
</file>